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notesMasterIdLst>
    <p:notesMasterId r:id="rId7"/>
  </p:notesMasterIdLst>
  <p:sldIdLst>
    <p:sldId id="362" r:id="rId5"/>
    <p:sldId id="363" r:id="rId6"/>
  </p:sldIdLst>
  <p:sldSz cx="6858000" cy="9144000" type="letter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7AF"/>
    <a:srgbClr val="E1BA95"/>
    <a:srgbClr val="000000"/>
    <a:srgbClr val="AA9168"/>
    <a:srgbClr val="FFFFFF"/>
    <a:srgbClr val="E7B9AD"/>
    <a:srgbClr val="391E19"/>
    <a:srgbClr val="7F3D2D"/>
    <a:srgbClr val="AA6255"/>
    <a:srgbClr val="E4B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9"/>
    <p:restoredTop sz="95775"/>
  </p:normalViewPr>
  <p:slideViewPr>
    <p:cSldViewPr snapToGrid="0">
      <p:cViewPr>
        <p:scale>
          <a:sx n="150" d="100"/>
          <a:sy n="150" d="100"/>
        </p:scale>
        <p:origin x="-504" y="-5872"/>
      </p:cViewPr>
      <p:guideLst>
        <p:guide orient="horz" pos="3264"/>
        <p:guide pos="216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8AF8A5-590A-3140-A31E-9C49D20F5B4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2CF901-D7FC-3341-B4F5-84D25F2AB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06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7100" y="698500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/>
          <a:lstStyle/>
          <a:p>
            <a:fld id="{E6FA9093-89EB-498E-8F89-166314ECFA0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8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7100" y="698500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/>
          <a:lstStyle/>
          <a:p>
            <a:fld id="{E6FA9093-89EB-498E-8F89-166314ECFA0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94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4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0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90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ster #4 copy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85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5" y="1425399"/>
            <a:ext cx="6485096" cy="2133917"/>
          </a:xfrm>
        </p:spPr>
        <p:txBody>
          <a:bodyPr>
            <a:noAutofit/>
          </a:bodyPr>
          <a:lstStyle>
            <a:lvl1pPr marL="234933" indent="-166676">
              <a:spcAft>
                <a:spcPts val="800"/>
              </a:spcAft>
              <a:tabLst/>
              <a:defRPr sz="1600"/>
            </a:lvl1pPr>
            <a:lvl2pPr marL="515902" indent="-174613">
              <a:spcBef>
                <a:spcPts val="0"/>
              </a:spcBef>
              <a:spcAft>
                <a:spcPts val="800"/>
              </a:spcAft>
              <a:buFont typeface=".AppleSystemUIFont" charset="-120"/>
              <a:buChar char="–"/>
              <a:tabLst/>
              <a:defRPr sz="1401"/>
            </a:lvl2pPr>
            <a:lvl3pPr marL="744483" indent="-166676">
              <a:spcBef>
                <a:spcPts val="0"/>
              </a:spcBef>
              <a:spcAft>
                <a:spcPts val="800"/>
              </a:spcAft>
              <a:tabLst/>
              <a:defRPr sz="1200"/>
            </a:lvl3pPr>
            <a:lvl4pPr>
              <a:spcAft>
                <a:spcPts val="800"/>
              </a:spcAft>
              <a:defRPr sz="1051"/>
            </a:lvl4pPr>
            <a:lvl5pPr>
              <a:spcAft>
                <a:spcPts val="800"/>
              </a:spcAft>
              <a:defRPr sz="10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0409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8599" y="1080305"/>
            <a:ext cx="3210402" cy="569505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312" y="1781585"/>
            <a:ext cx="2884232" cy="5801784"/>
          </a:xfrm>
        </p:spPr>
        <p:txBody>
          <a:bodyPr>
            <a:noAutofit/>
          </a:bodyPr>
          <a:lstStyle>
            <a:lvl1pPr marL="174613" indent="-168264">
              <a:spcAft>
                <a:spcPts val="800"/>
              </a:spcAft>
              <a:tabLst/>
              <a:defRPr sz="1600"/>
            </a:lvl1pPr>
            <a:lvl2pPr marL="463515" indent="-174613">
              <a:spcBef>
                <a:spcPts val="0"/>
              </a:spcBef>
              <a:spcAft>
                <a:spcPts val="800"/>
              </a:spcAft>
              <a:buFont typeface=".AppleSystemUIFont" charset="-120"/>
              <a:buChar char="–"/>
              <a:tabLst/>
              <a:defRPr sz="1401"/>
            </a:lvl2pPr>
            <a:lvl3pPr marL="630191" indent="-114292">
              <a:spcBef>
                <a:spcPts val="0"/>
              </a:spcBef>
              <a:spcAft>
                <a:spcPts val="800"/>
              </a:spcAft>
              <a:tabLst/>
              <a:defRPr sz="1200"/>
            </a:lvl3pPr>
            <a:lvl4pPr>
              <a:spcAft>
                <a:spcPts val="800"/>
              </a:spcAft>
              <a:defRPr sz="1001"/>
            </a:lvl4pPr>
            <a:lvl5pPr>
              <a:spcAft>
                <a:spcPts val="800"/>
              </a:spcAft>
              <a:defRPr sz="100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3" y="6"/>
            <a:ext cx="3428999" cy="8586839"/>
          </a:xfrm>
        </p:spPr>
        <p:txBody>
          <a:bodyPr anchor="ctr">
            <a:noAutofit/>
          </a:bodyPr>
          <a:lstStyle>
            <a:lvl1pPr marL="174613" indent="-174613" algn="ctr">
              <a:spcAft>
                <a:spcPts val="800"/>
              </a:spcAft>
              <a:tabLst/>
              <a:defRPr sz="1401"/>
            </a:lvl1pPr>
            <a:lvl2pPr>
              <a:spcAft>
                <a:spcPts val="8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36" indent="-171438">
              <a:spcAft>
                <a:spcPts val="800"/>
              </a:spcAft>
              <a:defRPr lang="en-US" sz="1100" kern="1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spcAft>
                <a:spcPts val="800"/>
              </a:spcAft>
              <a:defRPr sz="1051"/>
            </a:lvl4pPr>
            <a:lvl5pPr>
              <a:spcAft>
                <a:spcPts val="800"/>
              </a:spcAft>
              <a:defRPr sz="1051"/>
            </a:lvl5pPr>
          </a:lstStyle>
          <a:p>
            <a:pPr marL="174613" marR="0" lvl="0" indent="-174613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429001" y="6"/>
            <a:ext cx="0" cy="86786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60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252" y="1437589"/>
            <a:ext cx="2989176" cy="5801784"/>
          </a:xfrm>
        </p:spPr>
        <p:txBody>
          <a:bodyPr>
            <a:noAutofit/>
          </a:bodyPr>
          <a:lstStyle>
            <a:lvl1pPr marL="174613" indent="-168264">
              <a:spcAft>
                <a:spcPts val="800"/>
              </a:spcAft>
              <a:tabLst/>
              <a:defRPr sz="1600"/>
            </a:lvl1pPr>
            <a:lvl2pPr marL="463515" indent="-174613">
              <a:spcBef>
                <a:spcPts val="0"/>
              </a:spcBef>
              <a:spcAft>
                <a:spcPts val="800"/>
              </a:spcAft>
              <a:buFont typeface=".AppleSystemUIFont" charset="-120"/>
              <a:buChar char="–"/>
              <a:tabLst/>
              <a:defRPr sz="1401"/>
            </a:lvl2pPr>
            <a:lvl3pPr marL="630191" indent="-114292">
              <a:spcBef>
                <a:spcPts val="0"/>
              </a:spcBef>
              <a:spcAft>
                <a:spcPts val="800"/>
              </a:spcAft>
              <a:tabLst/>
              <a:defRPr sz="1200"/>
            </a:lvl3pPr>
            <a:lvl4pPr>
              <a:spcAft>
                <a:spcPts val="800"/>
              </a:spcAft>
              <a:defRPr sz="1051"/>
            </a:lvl4pPr>
            <a:lvl5pPr>
              <a:spcAft>
                <a:spcPts val="800"/>
              </a:spcAft>
              <a:defRPr sz="10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8709" y="1437589"/>
            <a:ext cx="3150394" cy="5801784"/>
          </a:xfrm>
        </p:spPr>
        <p:txBody>
          <a:bodyPr>
            <a:noAutofit/>
          </a:bodyPr>
          <a:lstStyle>
            <a:lvl1pPr marL="174613" indent="-174613">
              <a:spcAft>
                <a:spcPts val="800"/>
              </a:spcAft>
              <a:tabLst/>
              <a:defRPr sz="1600"/>
            </a:lvl1pPr>
            <a:lvl2pPr>
              <a:spcAft>
                <a:spcPts val="800"/>
              </a:spcAft>
              <a:defRPr lang="en-US" sz="1401" kern="1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687336" indent="-171438">
              <a:spcAft>
                <a:spcPts val="8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spcAft>
                <a:spcPts val="800"/>
              </a:spcAft>
              <a:defRPr sz="1051"/>
            </a:lvl4pPr>
            <a:lvl5pPr>
              <a:spcAft>
                <a:spcPts val="800"/>
              </a:spcAft>
              <a:defRPr sz="10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2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5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429001" y="6"/>
            <a:ext cx="0" cy="86786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41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36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2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1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3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0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hape 26"/>
          <p:cNvSpPr/>
          <p:nvPr userDrawn="1"/>
        </p:nvSpPr>
        <p:spPr>
          <a:xfrm>
            <a:off x="0" y="8928516"/>
            <a:ext cx="6858000" cy="21590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2600"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600"/>
          </a:p>
        </p:txBody>
      </p:sp>
      <p:pic>
        <p:nvPicPr>
          <p:cNvPr id="8" name="droppedImage.pdf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36" y="8995277"/>
            <a:ext cx="696516" cy="9640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/>
          <p:cNvSpPr txBox="1"/>
          <p:nvPr userDrawn="1"/>
        </p:nvSpPr>
        <p:spPr>
          <a:xfrm>
            <a:off x="6587966" y="8744180"/>
            <a:ext cx="2400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D594DEF-9B96-BB41-9D7F-923A3AF2C87F}" type="slidenum">
              <a:rPr lang="en-US" sz="100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100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2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50" r:id="rId13"/>
    <p:sldLayoutId id="2147483652" r:id="rId14"/>
    <p:sldLayoutId id="2147483658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6751A561-FF3B-463E-8946-0D4811D81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0500"/>
            <a:ext cx="1299729" cy="137160"/>
          </a:xfrm>
          <a:prstGeom prst="rect">
            <a:avLst/>
          </a:prstGeom>
        </p:spPr>
      </p:pic>
      <p:sp>
        <p:nvSpPr>
          <p:cNvPr id="186" name="Rectangle 185">
            <a:extLst>
              <a:ext uri="{FF2B5EF4-FFF2-40B4-BE49-F238E27FC236}">
                <a16:creationId xmlns:a16="http://schemas.microsoft.com/office/drawing/2014/main" id="{A68DFA58-E2CB-1C43-9120-0A118C581DD2}"/>
              </a:ext>
            </a:extLst>
          </p:cNvPr>
          <p:cNvSpPr/>
          <p:nvPr/>
        </p:nvSpPr>
        <p:spPr>
          <a:xfrm>
            <a:off x="0" y="8686800"/>
            <a:ext cx="6858000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Text Box 9">
            <a:extLst>
              <a:ext uri="{FF2B5EF4-FFF2-40B4-BE49-F238E27FC236}">
                <a16:creationId xmlns:a16="http://schemas.microsoft.com/office/drawing/2014/main" id="{AF31F336-43A9-BA48-98A0-69C1F6A5C599}"/>
              </a:ext>
            </a:extLst>
          </p:cNvPr>
          <p:cNvSpPr txBox="1">
            <a:spLocks/>
          </p:cNvSpPr>
          <p:nvPr/>
        </p:nvSpPr>
        <p:spPr bwMode="auto">
          <a:xfrm>
            <a:off x="1" y="8709633"/>
            <a:ext cx="6857999" cy="41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22770" tIns="22770" rIns="22770" bIns="22770" anchor="ctr">
            <a:spAutoFit/>
          </a:bodyPr>
          <a:lstStyle>
            <a:lvl1pPr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altLang="en-US" sz="800" b="0" dirty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Available: January 2024 at Bobbi Brown Cosmetics Counters and at www.bobbibrown.be</a:t>
            </a:r>
          </a:p>
          <a:p>
            <a:r>
              <a:rPr lang="en-US" altLang="en-US" sz="800" b="0" dirty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For more information, please contact Marie Wauters -  mwauters@be.clinique.com</a:t>
            </a:r>
          </a:p>
          <a:p>
            <a:r>
              <a:rPr lang="en-US" altLang="en-US" sz="800" b="0" dirty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Find us on social: @BobbiBrown #BobbiBrown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B0DAB58-E8E4-4A48-9FAC-62541B9964D5}"/>
              </a:ext>
            </a:extLst>
          </p:cNvPr>
          <p:cNvSpPr/>
          <p:nvPr/>
        </p:nvSpPr>
        <p:spPr>
          <a:xfrm>
            <a:off x="92613" y="985982"/>
            <a:ext cx="4278923" cy="53091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>
                <a:latin typeface="BB Sans" panose="00000400000000000000" pitchFamily="50" charset="0"/>
              </a:rPr>
              <a:t>POWER YOUR GLOW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Introducing the </a:t>
            </a:r>
            <a:r>
              <a:rPr lang="en-US" sz="1000" b="1" i="1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Glow With Luck </a:t>
            </a: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Collection.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DBDD0D-5CAC-4C78-B411-F275BC4DA84C}"/>
              </a:ext>
            </a:extLst>
          </p:cNvPr>
          <p:cNvSpPr txBox="1"/>
          <p:nvPr/>
        </p:nvSpPr>
        <p:spPr>
          <a:xfrm>
            <a:off x="92613" y="1480079"/>
            <a:ext cx="4753708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This Lunar New Year, look boldly to the future with luxe formulas and vibrant shades to create a glowing look for stepping confidently into the New Year.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 new year. A more powerful you. Our Limited-Edition Glow With Luck Collection ignites your glow with luxe formulas and vibrant essentials, while a colorful dragon-inspired design fires up the spirit with gleaming good fortune.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09264E1-DA1A-4C99-8B75-FF79FB9DC733}"/>
              </a:ext>
            </a:extLst>
          </p:cNvPr>
          <p:cNvSpPr/>
          <p:nvPr/>
        </p:nvSpPr>
        <p:spPr>
          <a:xfrm>
            <a:off x="92613" y="2898723"/>
            <a:ext cx="6665449" cy="71558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>
                <a:latin typeface="BB Sans" panose="00000400000000000000" pitchFamily="50" charset="0"/>
              </a:rPr>
              <a:t>Luxe Eye Shadow SINGLES</a:t>
            </a:r>
          </a:p>
          <a:p>
            <a:pPr>
              <a:spcAft>
                <a:spcPts val="800"/>
              </a:spcAft>
            </a:pPr>
            <a:r>
              <a:rPr lang="en-US" sz="11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 shining eye shadow formula designed to give eyes a glistening glow. In a new rich glimmer finish, this shadow takes looks to the next level with sophisticated shimmer and soft color. </a:t>
            </a:r>
            <a:r>
              <a:rPr lang="en-US" sz="1100" b="1" i="1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SRP</a:t>
            </a:r>
            <a:r>
              <a:rPr lang="en-US" sz="11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€52</a:t>
            </a:r>
            <a:endParaRPr lang="en-US" sz="1100" dirty="0">
              <a:effectLst/>
              <a:latin typeface="BB Text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254B59-8E5C-B888-3888-D836466DD3A8}"/>
              </a:ext>
            </a:extLst>
          </p:cNvPr>
          <p:cNvSpPr/>
          <p:nvPr/>
        </p:nvSpPr>
        <p:spPr>
          <a:xfrm>
            <a:off x="1" y="0"/>
            <a:ext cx="6858000" cy="938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FF41C-9969-1BE1-2715-D03DDA2A7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16" y="199980"/>
            <a:ext cx="2207908" cy="233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4A3B05-57C6-C604-CD5A-D9B08CB6D6D5}"/>
              </a:ext>
            </a:extLst>
          </p:cNvPr>
          <p:cNvSpPr txBox="1"/>
          <p:nvPr/>
        </p:nvSpPr>
        <p:spPr>
          <a:xfrm>
            <a:off x="92613" y="486769"/>
            <a:ext cx="666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BB Sans" panose="00000400000000000000" pitchFamily="2" charset="0"/>
                <a:ea typeface="MillerBanner Roman" charset="0"/>
                <a:cs typeface="MillerBanner Roman" charset="0"/>
              </a:rPr>
              <a:t>GLOW WITH LUCK COLLECTION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DCEEB2-B7B8-4879-8F77-ECC31CCC420F}"/>
              </a:ext>
            </a:extLst>
          </p:cNvPr>
          <p:cNvSpPr txBox="1"/>
          <p:nvPr/>
        </p:nvSpPr>
        <p:spPr>
          <a:xfrm>
            <a:off x="1208599" y="5027985"/>
            <a:ext cx="8636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Garnet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14C185-45AE-41A6-B0DC-F574787D5700}"/>
              </a:ext>
            </a:extLst>
          </p:cNvPr>
          <p:cNvSpPr txBox="1"/>
          <p:nvPr/>
        </p:nvSpPr>
        <p:spPr>
          <a:xfrm>
            <a:off x="4894685" y="5034415"/>
            <a:ext cx="8636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Full Moon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80815B-0A49-2024-F5B8-CB3FF7FC0508}"/>
              </a:ext>
            </a:extLst>
          </p:cNvPr>
          <p:cNvSpPr txBox="1"/>
          <p:nvPr/>
        </p:nvSpPr>
        <p:spPr>
          <a:xfrm>
            <a:off x="3098747" y="5034415"/>
            <a:ext cx="8636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Sparkler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40DA946-B354-4AE9-A73E-28B9AF0FBBB6}"/>
              </a:ext>
            </a:extLst>
          </p:cNvPr>
          <p:cNvCxnSpPr>
            <a:cxnSpLocks/>
          </p:cNvCxnSpPr>
          <p:nvPr/>
        </p:nvCxnSpPr>
        <p:spPr>
          <a:xfrm flipH="1">
            <a:off x="0" y="2876950"/>
            <a:ext cx="6858000" cy="0"/>
          </a:xfrm>
          <a:prstGeom prst="line">
            <a:avLst/>
          </a:prstGeom>
          <a:ln w="190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F276269-8FCC-EF87-9E44-FD38ED801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334" y="934950"/>
            <a:ext cx="2069666" cy="1935570"/>
          </a:xfrm>
          <a:prstGeom prst="rect">
            <a:avLst/>
          </a:prstGeom>
        </p:spPr>
      </p:pic>
      <p:pic>
        <p:nvPicPr>
          <p:cNvPr id="35" name="Picture 34" descr="A close-up of a blush&#10;&#10;Description automatically generated">
            <a:extLst>
              <a:ext uri="{FF2B5EF4-FFF2-40B4-BE49-F238E27FC236}">
                <a16:creationId xmlns:a16="http://schemas.microsoft.com/office/drawing/2014/main" id="{90287F2C-6374-9E8A-CDC0-DAB3356492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19" t="17707" r="18125" b="16322"/>
          <a:stretch/>
        </p:blipFill>
        <p:spPr>
          <a:xfrm>
            <a:off x="837586" y="3570994"/>
            <a:ext cx="1403268" cy="1546626"/>
          </a:xfrm>
          <a:prstGeom prst="rect">
            <a:avLst/>
          </a:prstGeom>
        </p:spPr>
      </p:pic>
      <p:pic>
        <p:nvPicPr>
          <p:cNvPr id="39" name="Picture 38" descr="A close-up of a blush&#10;&#10;Description automatically generated">
            <a:extLst>
              <a:ext uri="{FF2B5EF4-FFF2-40B4-BE49-F238E27FC236}">
                <a16:creationId xmlns:a16="http://schemas.microsoft.com/office/drawing/2014/main" id="{83DD9191-F4F7-4E0B-FAA7-1992926E25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96" t="17540" r="19628" b="16490"/>
          <a:stretch/>
        </p:blipFill>
        <p:spPr>
          <a:xfrm>
            <a:off x="2785024" y="3573861"/>
            <a:ext cx="1363729" cy="1543760"/>
          </a:xfrm>
          <a:prstGeom prst="rect">
            <a:avLst/>
          </a:prstGeom>
        </p:spPr>
      </p:pic>
      <p:pic>
        <p:nvPicPr>
          <p:cNvPr id="41" name="Picture 40" descr="A close-up of a makeup box&#10;&#10;Description automatically generated">
            <a:extLst>
              <a:ext uri="{FF2B5EF4-FFF2-40B4-BE49-F238E27FC236}">
                <a16:creationId xmlns:a16="http://schemas.microsoft.com/office/drawing/2014/main" id="{EC26B27A-503A-0C90-C2CE-63DB14F17E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96" t="17384" r="19628" b="18125"/>
          <a:stretch/>
        </p:blipFill>
        <p:spPr>
          <a:xfrm>
            <a:off x="4545331" y="3603124"/>
            <a:ext cx="1460122" cy="1514494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83BCE07-6D25-F0F9-754C-C628E77C2B03}"/>
              </a:ext>
            </a:extLst>
          </p:cNvPr>
          <p:cNvCxnSpPr>
            <a:cxnSpLocks/>
          </p:cNvCxnSpPr>
          <p:nvPr/>
        </p:nvCxnSpPr>
        <p:spPr>
          <a:xfrm flipH="1">
            <a:off x="-16835" y="5341575"/>
            <a:ext cx="6858000" cy="0"/>
          </a:xfrm>
          <a:prstGeom prst="line">
            <a:avLst/>
          </a:prstGeom>
          <a:ln w="190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1DA76A18-2722-8B78-5894-A92EF6B46291}"/>
              </a:ext>
            </a:extLst>
          </p:cNvPr>
          <p:cNvSpPr/>
          <p:nvPr/>
        </p:nvSpPr>
        <p:spPr>
          <a:xfrm>
            <a:off x="92613" y="5395364"/>
            <a:ext cx="6648614" cy="8002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600" dirty="0">
                <a:effectLst/>
                <a:latin typeface="BB Sans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BLUSH &amp; HIGHLIGHTER DUOS</a:t>
            </a:r>
          </a:p>
          <a:p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our bestselling Highlighting Powder with Radiant Blush, the Blush &amp; Highlight Duo gives skin a glowing wash of color. Highlighting Powder delivers a translucent, lit-from-within glow, while Radiant Blush brightens cheeks with a natural-looking, radiant finish.  </a:t>
            </a:r>
            <a:r>
              <a:rPr lang="en-US" sz="1000" b="1" i="1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SRP</a:t>
            </a: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dirty="0"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€60</a:t>
            </a:r>
            <a:endParaRPr lang="en-US" sz="1000" dirty="0">
              <a:effectLst/>
              <a:latin typeface="BB Text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3EC6E24-01CD-1BB8-5C07-2E2D43DEBB88}"/>
              </a:ext>
            </a:extLst>
          </p:cNvPr>
          <p:cNvSpPr txBox="1"/>
          <p:nvPr/>
        </p:nvSpPr>
        <p:spPr>
          <a:xfrm>
            <a:off x="2075150" y="8391819"/>
            <a:ext cx="1202612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Pink Dawn Glow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D6D101-89F7-39DD-9178-B4C830B82800}"/>
              </a:ext>
            </a:extLst>
          </p:cNvPr>
          <p:cNvSpPr txBox="1"/>
          <p:nvPr/>
        </p:nvSpPr>
        <p:spPr>
          <a:xfrm>
            <a:off x="3672328" y="8395475"/>
            <a:ext cx="120261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Sunrise Glow</a:t>
            </a:r>
          </a:p>
        </p:txBody>
      </p:sp>
      <p:pic>
        <p:nvPicPr>
          <p:cNvPr id="51" name="Picture 50" descr="A close-up of a blush&#10;&#10;Description automatically generated">
            <a:extLst>
              <a:ext uri="{FF2B5EF4-FFF2-40B4-BE49-F238E27FC236}">
                <a16:creationId xmlns:a16="http://schemas.microsoft.com/office/drawing/2014/main" id="{702BBFEF-4D4F-9E80-C558-A7081D4E5D4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650" t="10645" r="23704" b="9095"/>
          <a:stretch/>
        </p:blipFill>
        <p:spPr>
          <a:xfrm>
            <a:off x="1910486" y="6205168"/>
            <a:ext cx="1376272" cy="2181010"/>
          </a:xfrm>
          <a:prstGeom prst="rect">
            <a:avLst/>
          </a:prstGeom>
        </p:spPr>
      </p:pic>
      <p:pic>
        <p:nvPicPr>
          <p:cNvPr id="52" name="Picture 51" descr="A close-up of a blush&#10;&#10;Description automatically generated">
            <a:extLst>
              <a:ext uri="{FF2B5EF4-FFF2-40B4-BE49-F238E27FC236}">
                <a16:creationId xmlns:a16="http://schemas.microsoft.com/office/drawing/2014/main" id="{FEFA336F-A0D0-BF0A-9A07-33AC03EACC2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914" t="10296" r="26079" b="9804"/>
          <a:stretch/>
        </p:blipFill>
        <p:spPr>
          <a:xfrm>
            <a:off x="3507010" y="6196475"/>
            <a:ext cx="1281649" cy="21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1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6751A561-FF3B-463E-8946-0D4811D81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0500"/>
            <a:ext cx="1299729" cy="137160"/>
          </a:xfrm>
          <a:prstGeom prst="rect">
            <a:avLst/>
          </a:prstGeom>
        </p:spPr>
      </p:pic>
      <p:sp>
        <p:nvSpPr>
          <p:cNvPr id="186" name="Rectangle 185">
            <a:extLst>
              <a:ext uri="{FF2B5EF4-FFF2-40B4-BE49-F238E27FC236}">
                <a16:creationId xmlns:a16="http://schemas.microsoft.com/office/drawing/2014/main" id="{A68DFA58-E2CB-1C43-9120-0A118C581DD2}"/>
              </a:ext>
            </a:extLst>
          </p:cNvPr>
          <p:cNvSpPr/>
          <p:nvPr/>
        </p:nvSpPr>
        <p:spPr>
          <a:xfrm>
            <a:off x="0" y="8686800"/>
            <a:ext cx="6858000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Text Box 9">
            <a:extLst>
              <a:ext uri="{FF2B5EF4-FFF2-40B4-BE49-F238E27FC236}">
                <a16:creationId xmlns:a16="http://schemas.microsoft.com/office/drawing/2014/main" id="{AF31F336-43A9-BA48-98A0-69C1F6A5C599}"/>
              </a:ext>
            </a:extLst>
          </p:cNvPr>
          <p:cNvSpPr txBox="1">
            <a:spLocks/>
          </p:cNvSpPr>
          <p:nvPr/>
        </p:nvSpPr>
        <p:spPr bwMode="auto">
          <a:xfrm>
            <a:off x="1" y="8709633"/>
            <a:ext cx="6857999" cy="41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22770" tIns="22770" rIns="22770" bIns="22770" anchor="ctr">
            <a:spAutoFit/>
          </a:bodyPr>
          <a:lstStyle>
            <a:lvl1pPr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 algn="ctr" defTabSz="457200"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altLang="en-US" sz="800" b="0" dirty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Available: January 2024 at Bobbi Brown Cosmetics Counters and at www.bobbibrown.be</a:t>
            </a:r>
          </a:p>
          <a:p>
            <a:r>
              <a:rPr lang="en-US" altLang="en-US" sz="800" b="0" dirty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For more information, please contact </a:t>
            </a:r>
            <a:r>
              <a:rPr lang="en-US" altLang="en-US" sz="800" b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Marie Wauters - mwauters@be.clinique.com</a:t>
            </a:r>
            <a:endParaRPr lang="en-US" altLang="en-US" sz="800" b="0" dirty="0">
              <a:solidFill>
                <a:schemeClr val="bg1"/>
              </a:solidFill>
              <a:latin typeface="BB Text Light" panose="00000400000000000000" pitchFamily="50" charset="0"/>
              <a:ea typeface="Brandon Text Regular" panose="020B0503020203060203" pitchFamily="34" charset="0"/>
              <a:cs typeface="Brandon Text Regular" panose="020B0503020203060203" pitchFamily="34" charset="0"/>
              <a:sym typeface="Brandon Text Regular" panose="020B0503020203060203" pitchFamily="34" charset="0"/>
            </a:endParaRPr>
          </a:p>
          <a:p>
            <a:r>
              <a:rPr lang="en-US" altLang="en-US" sz="800" b="0" dirty="0">
                <a:solidFill>
                  <a:schemeClr val="bg1"/>
                </a:solidFill>
                <a:latin typeface="BB Text Light" panose="00000400000000000000" pitchFamily="50" charset="0"/>
                <a:ea typeface="Brandon Text Regular" panose="020B0503020203060203" pitchFamily="34" charset="0"/>
                <a:cs typeface="Brandon Text Regular" panose="020B0503020203060203" pitchFamily="34" charset="0"/>
                <a:sym typeface="Brandon Text Regular" panose="020B0503020203060203" pitchFamily="34" charset="0"/>
              </a:rPr>
              <a:t>Find us on social: @BobbiBrown #BobbiBrown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5426108-3107-4C6F-A815-DB0489589E09}"/>
              </a:ext>
            </a:extLst>
          </p:cNvPr>
          <p:cNvCxnSpPr>
            <a:cxnSpLocks/>
          </p:cNvCxnSpPr>
          <p:nvPr/>
        </p:nvCxnSpPr>
        <p:spPr>
          <a:xfrm flipH="1">
            <a:off x="0" y="5482308"/>
            <a:ext cx="6858000" cy="0"/>
          </a:xfrm>
          <a:prstGeom prst="line">
            <a:avLst/>
          </a:prstGeom>
          <a:ln w="190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CC466F31-EF0A-4767-8276-A1131EE52C40}"/>
              </a:ext>
            </a:extLst>
          </p:cNvPr>
          <p:cNvSpPr/>
          <p:nvPr/>
        </p:nvSpPr>
        <p:spPr>
          <a:xfrm>
            <a:off x="190500" y="5541897"/>
            <a:ext cx="6567562" cy="6771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1600" dirty="0">
                <a:effectLst/>
                <a:latin typeface="BB Sans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Luxe Lipstick in RED CARPET, UPTOWN RED, AND BOSS PINK</a:t>
            </a:r>
          </a:p>
          <a:p>
            <a:pPr marL="0" marR="0">
              <a:spcBef>
                <a:spcPts val="0"/>
              </a:spcBef>
            </a:pPr>
            <a:r>
              <a:rPr lang="en-US" sz="11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 non-drying matte lipstick that delivers skincare-infused comfort and 10-hour</a:t>
            </a:r>
          </a:p>
          <a:p>
            <a:pPr marL="0" marR="0">
              <a:spcBef>
                <a:spcPts val="0"/>
              </a:spcBef>
            </a:pPr>
            <a:r>
              <a:rPr lang="en-US" sz="11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color-true wear—in versatile shades designed to suit every skin tone and style. </a:t>
            </a:r>
            <a:r>
              <a:rPr lang="en-US" sz="1100" b="1" i="1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SRP</a:t>
            </a:r>
            <a:r>
              <a:rPr lang="en-US" sz="110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€46</a:t>
            </a:r>
            <a:endParaRPr lang="en-US" sz="1100" dirty="0">
              <a:effectLst/>
              <a:latin typeface="BB Text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848FEBA-CAD4-4878-98A1-5A564624159A}"/>
              </a:ext>
            </a:extLst>
          </p:cNvPr>
          <p:cNvCxnSpPr>
            <a:cxnSpLocks/>
          </p:cNvCxnSpPr>
          <p:nvPr/>
        </p:nvCxnSpPr>
        <p:spPr>
          <a:xfrm flipH="1">
            <a:off x="0" y="3577036"/>
            <a:ext cx="6858000" cy="0"/>
          </a:xfrm>
          <a:prstGeom prst="line">
            <a:avLst/>
          </a:prstGeom>
          <a:ln w="190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CA4E0283-4CCA-4783-8C3A-C11030FA3DCD}"/>
              </a:ext>
            </a:extLst>
          </p:cNvPr>
          <p:cNvSpPr/>
          <p:nvPr/>
        </p:nvSpPr>
        <p:spPr>
          <a:xfrm>
            <a:off x="1535101" y="1055607"/>
            <a:ext cx="5222961" cy="8002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1600" dirty="0">
                <a:effectLst/>
                <a:latin typeface="BB Sans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Soothing Cleansing Oil</a:t>
            </a:r>
          </a:p>
          <a:p>
            <a:pPr marL="0" marR="0">
              <a:spcBef>
                <a:spcPts val="0"/>
              </a:spcBef>
            </a:pP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Containing 98% high-performance ingredients, our gentle yet powerful facial cleansing oil melts away makeup and pollution while deeply nourishing skin to leave it soft and luminous for hours. </a:t>
            </a:r>
            <a:r>
              <a:rPr lang="en-US" sz="1000" b="1" i="1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SRP</a:t>
            </a: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dirty="0"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€58</a:t>
            </a:r>
            <a:endParaRPr lang="en-US" sz="1000" dirty="0">
              <a:effectLst/>
              <a:latin typeface="BB Text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803E124-8DC0-4193-B3D3-221BEC2F1C31}"/>
              </a:ext>
            </a:extLst>
          </p:cNvPr>
          <p:cNvSpPr/>
          <p:nvPr/>
        </p:nvSpPr>
        <p:spPr>
          <a:xfrm>
            <a:off x="190500" y="3639257"/>
            <a:ext cx="3632200" cy="8002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1600" dirty="0">
                <a:effectLst/>
                <a:latin typeface="BB Sans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Sheer Finish Pressed Powder</a:t>
            </a:r>
          </a:p>
          <a:p>
            <a:pPr marL="0" marR="0">
              <a:spcBef>
                <a:spcPts val="0"/>
              </a:spcBef>
            </a:pP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Refresh your luck. Set your sights on good fortune with our Sheer Finish Pressed Powder in weightless, undertone-correct pigments. </a:t>
            </a:r>
            <a:r>
              <a:rPr lang="en-US" sz="1000" b="1" i="1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SRP</a:t>
            </a:r>
            <a:r>
              <a:rPr lang="en-US" sz="1000" dirty="0">
                <a:effectLst/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dirty="0">
                <a:latin typeface="BB Text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€52</a:t>
            </a:r>
            <a:endParaRPr lang="en-US" sz="1000" dirty="0">
              <a:effectLst/>
              <a:latin typeface="BB Text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DD712A-2E80-4031-BC78-13000D8E478D}"/>
              </a:ext>
            </a:extLst>
          </p:cNvPr>
          <p:cNvSpPr txBox="1"/>
          <p:nvPr/>
        </p:nvSpPr>
        <p:spPr>
          <a:xfrm>
            <a:off x="1187046" y="8222478"/>
            <a:ext cx="94488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Red Carpet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554E2C-96D6-4B2E-BB49-ECC790B0F7DB}"/>
              </a:ext>
            </a:extLst>
          </p:cNvPr>
          <p:cNvSpPr txBox="1"/>
          <p:nvPr/>
        </p:nvSpPr>
        <p:spPr>
          <a:xfrm>
            <a:off x="3014012" y="8250430"/>
            <a:ext cx="94488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Uptown Red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254B59-8E5C-B888-3888-D836466DD3A8}"/>
              </a:ext>
            </a:extLst>
          </p:cNvPr>
          <p:cNvSpPr/>
          <p:nvPr/>
        </p:nvSpPr>
        <p:spPr>
          <a:xfrm>
            <a:off x="1" y="0"/>
            <a:ext cx="6858000" cy="938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FF41C-9969-1BE1-2715-D03DDA2A7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16" y="199980"/>
            <a:ext cx="2207908" cy="233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4A3B05-57C6-C604-CD5A-D9B08CB6D6D5}"/>
              </a:ext>
            </a:extLst>
          </p:cNvPr>
          <p:cNvSpPr txBox="1"/>
          <p:nvPr/>
        </p:nvSpPr>
        <p:spPr>
          <a:xfrm>
            <a:off x="92613" y="486769"/>
            <a:ext cx="666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BB Sans" panose="00000400000000000000" pitchFamily="2" charset="0"/>
                <a:ea typeface="MillerBanner Roman" charset="0"/>
                <a:cs typeface="MillerBanner Roman" charset="0"/>
              </a:rPr>
              <a:t>GLOW WITH LUCK COLLECTION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F9DC9-AC59-DA49-838E-A7A6AE57F281}"/>
              </a:ext>
            </a:extLst>
          </p:cNvPr>
          <p:cNvSpPr txBox="1"/>
          <p:nvPr/>
        </p:nvSpPr>
        <p:spPr>
          <a:xfrm>
            <a:off x="4807354" y="8222477"/>
            <a:ext cx="8636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>
                <a:latin typeface="BB Text Light" panose="00000400000000000000" pitchFamily="50" charset="0"/>
              </a:rPr>
              <a:t>Boss Pink</a:t>
            </a:r>
          </a:p>
        </p:txBody>
      </p:sp>
      <p:pic>
        <p:nvPicPr>
          <p:cNvPr id="10" name="Picture 9" descr="A bottle of lotion&#10;&#10;Description automatically generated">
            <a:extLst>
              <a:ext uri="{FF2B5EF4-FFF2-40B4-BE49-F238E27FC236}">
                <a16:creationId xmlns:a16="http://schemas.microsoft.com/office/drawing/2014/main" id="{317F6AFD-7635-6DD2-E730-4E004C7A5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426" t="10833" r="34432" b="10833"/>
          <a:stretch/>
        </p:blipFill>
        <p:spPr>
          <a:xfrm>
            <a:off x="476435" y="1011635"/>
            <a:ext cx="909541" cy="2444788"/>
          </a:xfrm>
          <a:prstGeom prst="rect">
            <a:avLst/>
          </a:prstGeom>
        </p:spPr>
      </p:pic>
      <p:pic>
        <p:nvPicPr>
          <p:cNvPr id="17" name="Picture 16" descr="A close-up of a powder&#10;&#10;Description automatically generated">
            <a:extLst>
              <a:ext uri="{FF2B5EF4-FFF2-40B4-BE49-F238E27FC236}">
                <a16:creationId xmlns:a16="http://schemas.microsoft.com/office/drawing/2014/main" id="{D3BECDE7-4210-8B00-EE34-4BFE4C3011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322" t="13125" r="15000" b="12291"/>
          <a:stretch/>
        </p:blipFill>
        <p:spPr>
          <a:xfrm>
            <a:off x="4409636" y="3717523"/>
            <a:ext cx="1598348" cy="1686653"/>
          </a:xfrm>
          <a:prstGeom prst="rect">
            <a:avLst/>
          </a:prstGeom>
        </p:spPr>
      </p:pic>
      <p:pic>
        <p:nvPicPr>
          <p:cNvPr id="25" name="Picture 24" descr="A close-up of a lipstick&#10;&#10;Description automatically generated">
            <a:extLst>
              <a:ext uri="{FF2B5EF4-FFF2-40B4-BE49-F238E27FC236}">
                <a16:creationId xmlns:a16="http://schemas.microsoft.com/office/drawing/2014/main" id="{D3CFAB15-205E-80EF-8BDE-0FB0F2D6A0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708" t="11459" r="20416" b="10000"/>
          <a:stretch/>
        </p:blipFill>
        <p:spPr>
          <a:xfrm>
            <a:off x="883544" y="6236337"/>
            <a:ext cx="1387371" cy="1915892"/>
          </a:xfrm>
          <a:prstGeom prst="rect">
            <a:avLst/>
          </a:prstGeom>
        </p:spPr>
      </p:pic>
      <p:pic>
        <p:nvPicPr>
          <p:cNvPr id="30" name="Picture 29" descr="A red lipstick in a gold tube&#10;&#10;Description automatically generated">
            <a:extLst>
              <a:ext uri="{FF2B5EF4-FFF2-40B4-BE49-F238E27FC236}">
                <a16:creationId xmlns:a16="http://schemas.microsoft.com/office/drawing/2014/main" id="{BCC502EB-BC47-93A8-A4D3-471564E8D7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9421" y="6044832"/>
            <a:ext cx="2403036" cy="2403036"/>
          </a:xfrm>
          <a:prstGeom prst="rect">
            <a:avLst/>
          </a:prstGeom>
        </p:spPr>
      </p:pic>
      <p:pic>
        <p:nvPicPr>
          <p:cNvPr id="34" name="Picture 33" descr="A close up of a lipstick&#10;&#10;Description automatically generated">
            <a:extLst>
              <a:ext uri="{FF2B5EF4-FFF2-40B4-BE49-F238E27FC236}">
                <a16:creationId xmlns:a16="http://schemas.microsoft.com/office/drawing/2014/main" id="{3E4F2E6A-7517-77D6-CA5E-2DDB3C801D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8892" y="6088781"/>
            <a:ext cx="2403036" cy="240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5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s Release Template" id="{DE36FD15-4FCA-9046-BBBC-7F6B264968E1}" vid="{3C86F315-386B-5346-A482-9BBACD37B0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1B39500D59D04DA1E8AA7C8BFF14CC" ma:contentTypeVersion="14" ma:contentTypeDescription="Create a new document." ma:contentTypeScope="" ma:versionID="ee445d55bf435c515e259109688a5303">
  <xsd:schema xmlns:xsd="http://www.w3.org/2001/XMLSchema" xmlns:xs="http://www.w3.org/2001/XMLSchema" xmlns:p="http://schemas.microsoft.com/office/2006/metadata/properties" xmlns:ns2="ab2e8939-0712-4162-bf17-0c46e9685053" xmlns:ns3="3a3156fe-018a-4b9d-95c1-f4b68b8ecec0" targetNamespace="http://schemas.microsoft.com/office/2006/metadata/properties" ma:root="true" ma:fieldsID="2a67ae7675b6cb7dfa59d0133ff51262" ns2:_="" ns3:_="">
    <xsd:import namespace="ab2e8939-0712-4162-bf17-0c46e9685053"/>
    <xsd:import namespace="3a3156fe-018a-4b9d-95c1-f4b68b8ecec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2e8939-0712-4162-bf17-0c46e968505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c3e2a8-d5e6-4341-8d5d-89213bfff3a0}" ma:internalName="TaxCatchAll" ma:showField="CatchAllData" ma:web="ab2e8939-0712-4162-bf17-0c46e9685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156fe-018a-4b9d-95c1-f4b68b8ece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ddea85d-8e0b-406d-8369-d493ceb65f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2e8939-0712-4162-bf17-0c46e9685053" xsi:nil="true"/>
    <lcf76f155ced4ddcb4097134ff3c332f xmlns="3a3156fe-018a-4b9d-95c1-f4b68b8ece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377513-2350-4490-956C-C5F85A50CE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2e8939-0712-4162-bf17-0c46e9685053"/>
    <ds:schemaRef ds:uri="3a3156fe-018a-4b9d-95c1-f4b68b8ece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8FA5F8-3901-4B55-B9B9-AE2BF4101F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5918A7-4AD3-4D8D-9511-3D226F3CC79F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a3156fe-018a-4b9d-95c1-f4b68b8ecec0"/>
    <ds:schemaRef ds:uri="ab2e8939-0712-4162-bf17-0c46e9685053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4706</TotalTime>
  <Words>388</Words>
  <Application>Microsoft Office PowerPoint</Application>
  <PresentationFormat>Letter Paper (8.5x11 in)</PresentationFormat>
  <Paragraphs>33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.AppleSystemUIFont</vt:lpstr>
      <vt:lpstr>Arial</vt:lpstr>
      <vt:lpstr>BB Sans</vt:lpstr>
      <vt:lpstr>BB Text Light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Rechan, Lexie</dc:creator>
  <cp:lastModifiedBy>De Laminne De Bex, Victoria</cp:lastModifiedBy>
  <cp:revision>27</cp:revision>
  <cp:lastPrinted>2018-01-10T14:14:43Z</cp:lastPrinted>
  <dcterms:created xsi:type="dcterms:W3CDTF">2021-09-28T16:25:37Z</dcterms:created>
  <dcterms:modified xsi:type="dcterms:W3CDTF">2023-12-01T08:33:05Z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0x010100FC1B39500D59D04DA1E8AA7C8BFF14CC</vt:lpwstr>
  </property>
  <property fmtid="{D5CDD505-2E9C-101B-9397-08002B2CF9AE}" pid="3" name="Order">
    <vt:r8>2500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MSIP_Label_b1f34ead-50a3-4950-8a39-fca3a33c48cb_Enabled">
    <vt:lpwstr>true</vt:lpwstr>
  </property>
  <property fmtid="{D5CDD505-2E9C-101B-9397-08002B2CF9AE}" pid="9" name="MSIP_Label_b1f34ead-50a3-4950-8a39-fca3a33c48cb_SetDate">
    <vt:lpwstr>2022-10-24T18:47:35Z</vt:lpwstr>
  </property>
  <property fmtid="{D5CDD505-2E9C-101B-9397-08002B2CF9AE}" pid="10" name="MSIP_Label_b1f34ead-50a3-4950-8a39-fca3a33c48cb_Method">
    <vt:lpwstr>Standard</vt:lpwstr>
  </property>
  <property fmtid="{D5CDD505-2E9C-101B-9397-08002B2CF9AE}" pid="11" name="MSIP_Label_b1f34ead-50a3-4950-8a39-fca3a33c48cb_Name">
    <vt:lpwstr>Confidential</vt:lpwstr>
  </property>
  <property fmtid="{D5CDD505-2E9C-101B-9397-08002B2CF9AE}" pid="12" name="MSIP_Label_b1f34ead-50a3-4950-8a39-fca3a33c48cb_SiteId">
    <vt:lpwstr>0c5638da-d686-4d6a-8df4-e0552c70cb17</vt:lpwstr>
  </property>
  <property fmtid="{D5CDD505-2E9C-101B-9397-08002B2CF9AE}" pid="13" name="MSIP_Label_b1f34ead-50a3-4950-8a39-fca3a33c48cb_ActionId">
    <vt:lpwstr>83a536fc-157f-4eae-8c04-28de9293d33e</vt:lpwstr>
  </property>
  <property fmtid="{D5CDD505-2E9C-101B-9397-08002B2CF9AE}" pid="14" name="MSIP_Label_b1f34ead-50a3-4950-8a39-fca3a33c48cb_ContentBits">
    <vt:lpwstr>0</vt:lpwstr>
  </property>
  <property fmtid="{D5CDD505-2E9C-101B-9397-08002B2CF9AE}" pid="15" name="MediaServiceImageTags">
    <vt:lpwstr/>
  </property>
</Properties>
</file>